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282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split orient="vert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444" y="19246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Breast Cancer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826687" y="3332718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this presentation, we will explore how AI and machine learning techniques can be leveraged to predict breast cancer with high accuracy. We will cover the key steps involved , preprocessing techniques , trained models  and highlighting the insights and findings that emerged from our analysis.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89883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826687" y="5880973"/>
            <a:ext cx="253150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- Atharv Sasturkar</a:t>
            </a:r>
            <a:endParaRPr lang="en-US" sz="2350" dirty="0"/>
          </a:p>
        </p:txBody>
      </p:sp>
    </p:spTree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2481"/>
            <a:ext cx="7649528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Preprocessing Techniques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35763"/>
            <a:ext cx="28889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Resizing</a:t>
            </a:r>
            <a:endParaRPr lang="en-US" sz="2200" dirty="0">
              <a:latin typeface="Source Serif Pro Semi Bold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3913" y="2927945"/>
            <a:ext cx="391477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Source Serif Pro Semi Bold"/>
              </a:rPr>
              <a:t>To ensure all images have a uniform size, which is a requirement for most models</a:t>
            </a:r>
            <a:r>
              <a:rPr lang="en-US" sz="2000" dirty="0"/>
              <a:t>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46053" y="21661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Normalization</a:t>
            </a:r>
            <a:endParaRPr lang="en-US" sz="2200" dirty="0">
              <a:latin typeface="Source Serif Pro Semi Bold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46053" y="292794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Source Serif Pro Semi Bold"/>
              </a:rPr>
              <a:t>To scale pixel values to a specific range.</a:t>
            </a:r>
          </a:p>
          <a:p>
            <a:r>
              <a:rPr lang="en-US" sz="1850" b="1" dirty="0">
                <a:latin typeface="Source Serif Pro Semi Bold"/>
              </a:rPr>
              <a:t>Methods:</a:t>
            </a:r>
          </a:p>
          <a:p>
            <a:r>
              <a:rPr lang="en-US" sz="1850" dirty="0">
                <a:latin typeface="Source Serif Pro Semi Bold"/>
              </a:rPr>
              <a:t>Divide pixel values by 255 (if pixel range is 0-255).</a:t>
            </a:r>
          </a:p>
          <a:p>
            <a:r>
              <a:rPr lang="en-US" sz="1850" dirty="0">
                <a:latin typeface="Source Serif Pro Semi Bold"/>
              </a:rPr>
              <a:t>Apply mean subtraction and standard deviation scaling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4701" y="2186325"/>
            <a:ext cx="37997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Data Augmentation</a:t>
            </a:r>
            <a:endParaRPr lang="en-US" sz="2200" dirty="0">
              <a:latin typeface="Source Serif Pro Semi Bold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82003" y="292794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Source Serif Pro Semi Bold"/>
              </a:rPr>
              <a:t>To artificially increase dataset size and diversity, reducing overfitting</a:t>
            </a:r>
            <a:r>
              <a:rPr lang="en-US" sz="2000" dirty="0"/>
              <a:t>.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F7C3C-CFB9-3F84-6D62-007C11FEF4CD}"/>
              </a:ext>
            </a:extLst>
          </p:cNvPr>
          <p:cNvSpPr txBox="1"/>
          <p:nvPr/>
        </p:nvSpPr>
        <p:spPr>
          <a:xfrm>
            <a:off x="837724" y="5422501"/>
            <a:ext cx="304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Grayscale Conversion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18CF8-B6AA-8C57-ED14-4FCECF4CCC40}"/>
              </a:ext>
            </a:extLst>
          </p:cNvPr>
          <p:cNvSpPr txBox="1"/>
          <p:nvPr/>
        </p:nvSpPr>
        <p:spPr>
          <a:xfrm>
            <a:off x="837724" y="6133961"/>
            <a:ext cx="391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tasks where color is irrelevant, converting to grayscale reduces data complexity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5770B-59E0-AB8F-9084-D9F1A7C696E5}"/>
              </a:ext>
            </a:extLst>
          </p:cNvPr>
          <p:cNvSpPr txBox="1"/>
          <p:nvPr/>
        </p:nvSpPr>
        <p:spPr>
          <a:xfrm>
            <a:off x="6532880" y="5471598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Histogram Equalization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B37A9-9F4A-B098-3CE4-0FE8CDB6DFE3}"/>
              </a:ext>
            </a:extLst>
          </p:cNvPr>
          <p:cNvSpPr txBox="1"/>
          <p:nvPr/>
        </p:nvSpPr>
        <p:spPr>
          <a:xfrm>
            <a:off x="6532880" y="6133961"/>
            <a:ext cx="409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enhance contrast, especially in poorly illuminated images.</a:t>
            </a:r>
            <a:endParaRPr lang="en-IN" dirty="0"/>
          </a:p>
        </p:txBody>
      </p:sp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3663"/>
            <a:ext cx="6111716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Extraction methods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796653"/>
            <a:ext cx="30480" cy="5699284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319814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0658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12222" y="216610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035969"/>
            <a:ext cx="50254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GLCM (Gray-Level Co-occurrence Matrix</a:t>
            </a:r>
            <a:r>
              <a:rPr lang="en-IN" sz="2400" dirty="0"/>
              <a:t>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Source Serif Pro Semi Bold"/>
              </a:rPr>
              <a:t>GLCM analyzes the spatial relationship between pixel intensities in an image</a:t>
            </a:r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12222" y="414563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37065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LBP (Local Binary Patterns)</a:t>
            </a:r>
            <a:endParaRPr lang="en-US" sz="2200" dirty="0">
              <a:latin typeface="Source Serif Pro Semi Bold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Source Serif Pro Semi Bold"/>
              </a:rPr>
              <a:t>Extracts local texture features by comparing each pixel with its surrounding neighbors</a:t>
            </a:r>
            <a:r>
              <a:rPr lang="en-US" sz="2000" dirty="0"/>
              <a:t>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12222" y="612517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995035"/>
            <a:ext cx="63849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200" dirty="0">
                <a:latin typeface="Source Serif Pro Semi Bold"/>
              </a:rPr>
              <a:t>MVM-LBP (Multi-View Multi-scale Local Binary Patterns)</a:t>
            </a:r>
            <a:endParaRPr lang="en-US" sz="2200" dirty="0">
              <a:latin typeface="Source Serif Pro Semi Bold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5132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/>
                <a:ea typeface="Source Sans Pro" pitchFamily="34" charset="-122"/>
                <a:cs typeface="Source Sans Pro" pitchFamily="34" charset="-120"/>
              </a:rPr>
              <a:t>Employed techniques like oversampling and undersampling to address the class imbalance in the dataset.</a:t>
            </a:r>
            <a:endParaRPr lang="en-US" sz="1850" dirty="0">
              <a:latin typeface="Source Serif Pro Semi Bold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456" y="475536"/>
            <a:ext cx="4050387" cy="506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kern="0" spc="-6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Evaluation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21" y="1325999"/>
            <a:ext cx="1329095" cy="1251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5012" y="1941314"/>
            <a:ext cx="1075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95361" y="1635681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Accuracy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795361" y="1992035"/>
            <a:ext cx="342792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overall correctness of the model's predictions.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666298" y="2589133"/>
            <a:ext cx="9318665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614" y="2620208"/>
            <a:ext cx="2658189" cy="12512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4893" y="3073718"/>
            <a:ext cx="1075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9849" y="2929890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Precision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5459849" y="3286244"/>
            <a:ext cx="335565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ability to correctly identify positive instances.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5330785" y="3883343"/>
            <a:ext cx="8654177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127" y="3914418"/>
            <a:ext cx="3987284" cy="12512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4893" y="4367927"/>
            <a:ext cx="1075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4456" y="4224099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Recall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6124456" y="4580453"/>
            <a:ext cx="3550801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ability to correctly identify all positive instances.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5995392" y="5177552"/>
            <a:ext cx="7989570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520" y="5208627"/>
            <a:ext cx="5316379" cy="12512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4893" y="5662136"/>
            <a:ext cx="1075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8944" y="5518309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F1-Score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6788944" y="5874663"/>
            <a:ext cx="492799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harmonic mean of precision and recall, providing a balanced metric.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659880" y="6471761"/>
            <a:ext cx="7325082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13" y="6502837"/>
            <a:ext cx="6645593" cy="12512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04893" y="6956346"/>
            <a:ext cx="1075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3551" y="6674882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ROC-AUC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7453551" y="7031236"/>
            <a:ext cx="6402348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area under the Receiver Operating Characteristic curve, measuring the model's discrimination ability.</a:t>
            </a:r>
            <a:endParaRPr lang="en-US" sz="1350" dirty="0"/>
          </a:p>
        </p:txBody>
      </p:sp>
    </p:spTree>
  </p:cSld>
  <p:clrMapOvr>
    <a:masterClrMapping/>
  </p:clrMapOvr>
  <p:transition spd="slow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213" y="912376"/>
            <a:ext cx="7021235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kern="0" spc="-8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Comparative Analysis of Models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55213" y="1978581"/>
            <a:ext cx="3654981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78%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313259" y="2960370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latin typeface="Source Serif Pro Semi Bold"/>
              </a:rPr>
              <a:t>VGG-16</a:t>
            </a:r>
          </a:p>
        </p:txBody>
      </p:sp>
      <p:sp>
        <p:nvSpPr>
          <p:cNvPr id="6" name="Text 3"/>
          <p:cNvSpPr/>
          <p:nvPr/>
        </p:nvSpPr>
        <p:spPr>
          <a:xfrm>
            <a:off x="755213" y="3407093"/>
            <a:ext cx="365498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/>
              <a:t>Demonstrated the highest accuracy of 78% among the models tested.</a:t>
            </a:r>
          </a:p>
        </p:txBody>
      </p:sp>
      <p:sp>
        <p:nvSpPr>
          <p:cNvPr id="7" name="Text 4"/>
          <p:cNvSpPr/>
          <p:nvPr/>
        </p:nvSpPr>
        <p:spPr>
          <a:xfrm>
            <a:off x="4733806" y="1978581"/>
            <a:ext cx="3654981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73%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291852" y="2960370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latin typeface="Source Serif Pro Semi Bold"/>
              </a:rPr>
              <a:t>Resnet50</a:t>
            </a:r>
          </a:p>
        </p:txBody>
      </p:sp>
      <p:sp>
        <p:nvSpPr>
          <p:cNvPr id="9" name="Text 6"/>
          <p:cNvSpPr/>
          <p:nvPr/>
        </p:nvSpPr>
        <p:spPr>
          <a:xfrm>
            <a:off x="4733806" y="3407093"/>
            <a:ext cx="365498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Achieved an accuracy of 73% in predicting breast cancer risk.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716093" y="4749283"/>
            <a:ext cx="3654981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kern="0" spc="-11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76%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3223319" y="5541169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/>
              <a:t>Resnet18</a:t>
            </a:r>
          </a:p>
        </p:txBody>
      </p:sp>
      <p:sp>
        <p:nvSpPr>
          <p:cNvPr id="12" name="Text 9"/>
          <p:cNvSpPr/>
          <p:nvPr/>
        </p:nvSpPr>
        <p:spPr>
          <a:xfrm>
            <a:off x="2841247" y="6002157"/>
            <a:ext cx="3654981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Delivered an impressive 76% accuracy, with fast training and efficient performance.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33806" y="4852868"/>
            <a:ext cx="3654981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endParaRPr lang="en-US" sz="5600" dirty="0"/>
          </a:p>
        </p:txBody>
      </p:sp>
      <p:sp>
        <p:nvSpPr>
          <p:cNvPr id="14" name="Text 11"/>
          <p:cNvSpPr/>
          <p:nvPr/>
        </p:nvSpPr>
        <p:spPr>
          <a:xfrm>
            <a:off x="5176480" y="5834658"/>
            <a:ext cx="2769632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733806" y="6281380"/>
            <a:ext cx="365498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  <p:transition spd="slow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2291"/>
            <a:ext cx="62956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Findings and Insights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508909" y="261473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896808" y="283464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03803" y="243355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r>
              <a:rPr lang="en-US" sz="2000" dirty="0"/>
              <a:t> </a:t>
            </a:r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9" name="Text 6"/>
          <p:cNvSpPr/>
          <p:nvPr/>
        </p:nvSpPr>
        <p:spPr>
          <a:xfrm>
            <a:off x="10648989" y="244578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283529" y="2373195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Superior Model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283529" y="3297002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VGG-16 emerged as the top-performing model, achieving an impressive 78% accuracy in breast cancer prediction.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10464204" y="242766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r>
              <a:rPr lang="en-US" sz="2000" b="1" dirty="0"/>
              <a:t> 2</a:t>
            </a:r>
            <a:endParaRPr lang="en-IN" sz="2000" b="1" dirty="0"/>
          </a:p>
        </p:txBody>
      </p:sp>
      <p:sp>
        <p:nvSpPr>
          <p:cNvPr id="14" name="Text 11"/>
          <p:cNvSpPr/>
          <p:nvPr/>
        </p:nvSpPr>
        <p:spPr>
          <a:xfrm>
            <a:off x="11346616" y="2482692"/>
            <a:ext cx="30183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Potential Clinical 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325463" y="3185558"/>
            <a:ext cx="3018353" cy="241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high-accuracy models developed in this study can aid early detection and interventions, leading to improved patient outcomes.</a:t>
            </a:r>
            <a:endParaRPr lang="en-US" sz="1850" dirty="0"/>
          </a:p>
        </p:txBody>
      </p:sp>
    </p:spTree>
  </p:cSld>
  <p:clrMapOvr>
    <a:masterClrMapping/>
  </p:clrMapOvr>
  <p:transition spd="slow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3433"/>
            <a:ext cx="82092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Directions and Conclusion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76199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2415421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215515"/>
            <a:ext cx="36826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Explore Ensemble Techniques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2711053"/>
            <a:ext cx="93315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Investigate the potential of combining multiple models to further enhance the prediction accuracy.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318153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3453051"/>
            <a:ext cx="4318278" cy="1740218"/>
          </a:xfrm>
          <a:prstGeom prst="roundRect">
            <a:avLst>
              <a:gd name="adj" fmla="val 577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84659" y="4083844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3692366"/>
            <a:ext cx="31926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Incorporate External Data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187904"/>
            <a:ext cx="81580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Incorporate additional data sources, such as genomic or medical imaging data, to enrich the feature set and improve model performance.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178028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312926"/>
            <a:ext cx="6477476" cy="2123242"/>
          </a:xfrm>
          <a:prstGeom prst="roundRect">
            <a:avLst>
              <a:gd name="adj" fmla="val 473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84659" y="6135172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552242"/>
            <a:ext cx="41524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Develop Clinical Decision Support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047780"/>
            <a:ext cx="599884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the AI-powered breast cancer prediction models into clinical decision support systems to aid healthcare professionals.</a:t>
            </a:r>
            <a:endParaRPr lang="en-US" sz="1850" dirty="0"/>
          </a:p>
        </p:txBody>
      </p:sp>
    </p:spTree>
  </p:cSld>
  <p:clrMapOvr>
    <a:masterClrMapping/>
  </p:clrMapOvr>
  <p:transition spd="slow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ct_tumour_trace">
            <a:hlinkClick r:id="" action="ppaction://media"/>
            <a:extLst>
              <a:ext uri="{FF2B5EF4-FFF2-40B4-BE49-F238E27FC236}">
                <a16:creationId xmlns:a16="http://schemas.microsoft.com/office/drawing/2014/main" id="{996DA432-ED84-2FEB-CDDA-C6691BE9D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7137" y="384464"/>
            <a:ext cx="12947072" cy="7282729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EB55D-392F-7732-074D-33544D1E18AB}"/>
              </a:ext>
            </a:extLst>
          </p:cNvPr>
          <p:cNvSpPr txBox="1"/>
          <p:nvPr/>
        </p:nvSpPr>
        <p:spPr>
          <a:xfrm>
            <a:off x="4826000" y="5334000"/>
            <a:ext cx="724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en-IN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8FA40-9AA2-99C2-25C9-782AD25C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834211"/>
            <a:ext cx="13634720" cy="38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68132"/>
      </p:ext>
    </p:extLst>
  </p:cSld>
  <p:clrMapOvr>
    <a:masterClrMapping/>
  </p:clrMapOvr>
  <p:transition spd="slow"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461</Words>
  <Application>Microsoft Office PowerPoint</Application>
  <PresentationFormat>Custom</PresentationFormat>
  <Paragraphs>79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Atharv Sasturkar</cp:lastModifiedBy>
  <cp:revision>6</cp:revision>
  <dcterms:created xsi:type="dcterms:W3CDTF">2024-11-28T09:13:08Z</dcterms:created>
  <dcterms:modified xsi:type="dcterms:W3CDTF">2024-11-29T03:59:10Z</dcterms:modified>
</cp:coreProperties>
</file>